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1" r:id="rId2"/>
    <p:sldId id="292" r:id="rId3"/>
    <p:sldId id="265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11/7/2014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6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en-US" altLang="ko-KR" sz="3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6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페이지의</a:t>
            </a:r>
            <a:r>
              <a:rPr lang="ko-KR" altLang="en-US" sz="36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6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에러</a:t>
            </a:r>
            <a:r>
              <a:rPr lang="ko-KR" altLang="en-US" sz="36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6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처리</a:t>
            </a:r>
            <a:endParaRPr lang="ko-KR" altLang="en-US" sz="66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365104"/>
            <a:ext cx="8280000" cy="216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이번 </a:t>
            </a:r>
            <a:r>
              <a:rPr lang="en-US" altLang="ko-KR" dirty="0" smtClean="0">
                <a:solidFill>
                  <a:schemeClr val="tx1"/>
                </a:solidFill>
              </a:rPr>
              <a:t>Chapter</a:t>
            </a:r>
            <a:r>
              <a:rPr lang="ko-KR" altLang="en-US" smtClean="0">
                <a:solidFill>
                  <a:schemeClr val="tx1"/>
                </a:solidFill>
              </a:rPr>
              <a:t>에서는 </a:t>
            </a:r>
            <a:r>
              <a:rPr lang="en-US" altLang="ko-KR" smtClean="0">
                <a:solidFill>
                  <a:schemeClr val="tx1"/>
                </a:solidFill>
              </a:rPr>
              <a:t>JSP 2.0 </a:t>
            </a:r>
            <a:r>
              <a:rPr lang="ko-KR" altLang="en-US" smtClean="0">
                <a:solidFill>
                  <a:schemeClr val="tx1"/>
                </a:solidFill>
              </a:rPr>
              <a:t>이후 버전부터 </a:t>
            </a:r>
            <a:r>
              <a:rPr lang="ko-KR" altLang="en-US" spc="-30" smtClean="0">
                <a:solidFill>
                  <a:schemeClr val="tx1"/>
                </a:solidFill>
              </a:rPr>
              <a:t>권장하는 에러 처리 형태인 에러 </a:t>
            </a:r>
            <a:r>
              <a:rPr lang="ko-KR" altLang="en-US" spc="-30" smtClean="0">
                <a:solidFill>
                  <a:schemeClr val="tx1"/>
                </a:solidFill>
              </a:rPr>
              <a:t>코드별 </a:t>
            </a:r>
            <a:r>
              <a:rPr lang="ko-KR" altLang="en-US" spc="-30" smtClean="0">
                <a:solidFill>
                  <a:schemeClr val="tx1"/>
                </a:solidFill>
              </a:rPr>
              <a:t>에러</a:t>
            </a:r>
            <a:r>
              <a:rPr lang="ko-KR" altLang="en-US" smtClean="0">
                <a:solidFill>
                  <a:schemeClr val="tx1"/>
                </a:solidFill>
              </a:rPr>
              <a:t> 처리 </a:t>
            </a:r>
            <a:r>
              <a:rPr lang="ko-KR" altLang="en-US" smtClean="0">
                <a:solidFill>
                  <a:schemeClr val="tx1"/>
                </a:solidFill>
              </a:rPr>
              <a:t>방법에 대해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6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/>
            <a:r>
              <a:rPr lang="ko-KR" altLang="en-US" sz="3200" smtClean="0">
                <a:solidFill>
                  <a:schemeClr val="tx1"/>
                </a:solidFill>
              </a:rPr>
              <a:t>② </a:t>
            </a:r>
            <a:r>
              <a:rPr lang="ko-KR" altLang="en-US" sz="3200" smtClean="0">
                <a:solidFill>
                  <a:schemeClr val="tx1"/>
                </a:solidFill>
              </a:rPr>
              <a:t>에러가 </a:t>
            </a:r>
            <a:r>
              <a:rPr lang="ko-KR" altLang="en-US" sz="3200" smtClean="0">
                <a:solidFill>
                  <a:schemeClr val="tx1"/>
                </a:solidFill>
              </a:rPr>
              <a:t>발생 시 </a:t>
            </a:r>
            <a:r>
              <a:rPr lang="ko-KR" altLang="en-US" sz="3200" smtClean="0">
                <a:solidFill>
                  <a:schemeClr val="tx1"/>
                </a:solidFill>
              </a:rPr>
              <a:t>표시할 </a:t>
            </a:r>
            <a:r>
              <a:rPr lang="ko-KR" altLang="en-US" sz="3200" smtClean="0">
                <a:solidFill>
                  <a:schemeClr val="tx1"/>
                </a:solidFill>
              </a:rPr>
              <a:t>페이지를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mtClean="0">
                <a:solidFill>
                  <a:schemeClr val="tx1"/>
                </a:solidFill>
              </a:rPr>
              <a:t>]-[WebContent]-[error] </a:t>
            </a:r>
            <a:r>
              <a:rPr lang="ko-KR" altLang="en-US" sz="2800" smtClean="0">
                <a:solidFill>
                  <a:schemeClr val="tx1"/>
                </a:solidFill>
              </a:rPr>
              <a:t>폴더에 </a:t>
            </a:r>
            <a:r>
              <a:rPr lang="en-US" altLang="ko-KR" sz="2800" smtClean="0">
                <a:solidFill>
                  <a:schemeClr val="tx1"/>
                </a:solidFill>
              </a:rPr>
              <a:t>404code.jsp</a:t>
            </a:r>
            <a:r>
              <a:rPr lang="ko-KR" altLang="en-US" sz="2800" smtClean="0">
                <a:solidFill>
                  <a:schemeClr val="tx1"/>
                </a:solidFill>
              </a:rPr>
              <a:t>와 </a:t>
            </a:r>
            <a:r>
              <a:rPr lang="en-US" altLang="ko-KR" sz="2800" smtClean="0">
                <a:solidFill>
                  <a:schemeClr val="tx1"/>
                </a:solidFill>
              </a:rPr>
              <a:t>500code.jsp </a:t>
            </a:r>
            <a:r>
              <a:rPr lang="ko-KR" altLang="en-US" sz="2800" smtClean="0">
                <a:solidFill>
                  <a:schemeClr val="tx1"/>
                </a:solidFill>
              </a:rPr>
              <a:t>페이지 작성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84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에서 </a:t>
            </a:r>
            <a:r>
              <a:rPr lang="en-US" altLang="ko-KR" sz="3600" b="1" smtClean="0">
                <a:solidFill>
                  <a:srgbClr val="C00000"/>
                </a:solidFill>
              </a:rPr>
              <a:t>404 </a:t>
            </a:r>
            <a:r>
              <a:rPr lang="ko-KR" altLang="en-US" sz="3600" b="1" smtClean="0">
                <a:solidFill>
                  <a:srgbClr val="C00000"/>
                </a:solidFill>
              </a:rPr>
              <a:t>에러와</a:t>
            </a:r>
            <a:r>
              <a:rPr lang="en-US" altLang="ko-KR" sz="3600" b="1" smtClean="0">
                <a:solidFill>
                  <a:srgbClr val="C00000"/>
                </a:solidFill>
              </a:rPr>
              <a:t> 500 </a:t>
            </a:r>
            <a:r>
              <a:rPr lang="ko-KR" altLang="en-US" sz="3600" b="1" smtClean="0">
                <a:solidFill>
                  <a:srgbClr val="C00000"/>
                </a:solidFill>
              </a:rPr>
              <a:t>에러 처리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anchor="ctr"/>
          <a:lstStyle/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404code.jsp</a:t>
            </a:r>
            <a:r>
              <a:rPr lang="ko-KR" altLang="en-US" sz="2800" smtClean="0">
                <a:solidFill>
                  <a:schemeClr val="tx1"/>
                </a:solidFill>
              </a:rPr>
              <a:t>와 </a:t>
            </a:r>
            <a:r>
              <a:rPr lang="en-US" altLang="ko-KR" sz="2800" smtClean="0">
                <a:solidFill>
                  <a:schemeClr val="tx1"/>
                </a:solidFill>
              </a:rPr>
              <a:t>500code.jsp</a:t>
            </a:r>
            <a:r>
              <a:rPr lang="ko-KR" altLang="en-US" sz="2800" smtClean="0">
                <a:solidFill>
                  <a:schemeClr val="tx1"/>
                </a:solidFill>
              </a:rPr>
              <a:t>의 소스 코드에 현재 페이지가 정상적으로 응답되는 페이지임을 지정하는 코드를 기술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b="1" spc="-100" smtClean="0">
                <a:solidFill>
                  <a:schemeClr val="tx1"/>
                </a:solidFill>
              </a:rPr>
              <a:t>&lt;%response.setStatus(HttpServletResponse.SC_OK</a:t>
            </a:r>
            <a:r>
              <a:rPr lang="en-US" altLang="ko-KR" sz="2400" b="1" spc="-100" smtClean="0">
                <a:solidFill>
                  <a:schemeClr val="tx1"/>
                </a:solidFill>
              </a:rPr>
              <a:t>);%&gt;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추가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40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이 </a:t>
            </a:r>
            <a:r>
              <a:rPr lang="ko-KR" altLang="en-US" sz="2000" smtClean="0">
                <a:solidFill>
                  <a:schemeClr val="tx1"/>
                </a:solidFill>
              </a:rPr>
              <a:t>코드를 </a:t>
            </a:r>
            <a:r>
              <a:rPr lang="ko-KR" altLang="en-US" sz="2000" smtClean="0">
                <a:solidFill>
                  <a:schemeClr val="tx1"/>
                </a:solidFill>
              </a:rPr>
              <a:t>생략 시</a:t>
            </a:r>
            <a:r>
              <a:rPr lang="en-US" altLang="ko-KR" sz="2000" smtClean="0">
                <a:solidFill>
                  <a:schemeClr val="tx1"/>
                </a:solidFill>
              </a:rPr>
              <a:t>,</a:t>
            </a:r>
            <a:r>
              <a:rPr lang="ko-KR" altLang="en-US" sz="2000" smtClean="0">
                <a:solidFill>
                  <a:schemeClr val="tx1"/>
                </a:solidFill>
              </a:rPr>
              <a:t> 웹 브라우저는 자체적으로 </a:t>
            </a:r>
            <a:r>
              <a:rPr lang="ko-KR" altLang="en-US" sz="2000" smtClean="0">
                <a:solidFill>
                  <a:schemeClr val="tx1"/>
                </a:solidFill>
              </a:rPr>
              <a:t>제공하는 </a:t>
            </a:r>
            <a:r>
              <a:rPr lang="ko-KR" altLang="en-US" sz="2000" smtClean="0">
                <a:solidFill>
                  <a:schemeClr val="tx1"/>
                </a:solidFill>
              </a:rPr>
              <a:t>에러 페이지를 </a:t>
            </a:r>
            <a:r>
              <a:rPr lang="ko-KR" altLang="en-US" sz="2000" smtClean="0">
                <a:solidFill>
                  <a:schemeClr val="tx1"/>
                </a:solidFill>
              </a:rPr>
              <a:t>표시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84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에서 </a:t>
            </a:r>
            <a:r>
              <a:rPr lang="en-US" altLang="ko-KR" sz="3600" b="1" smtClean="0">
                <a:solidFill>
                  <a:srgbClr val="C00000"/>
                </a:solidFill>
              </a:rPr>
              <a:t>404 </a:t>
            </a:r>
            <a:r>
              <a:rPr lang="ko-KR" altLang="en-US" sz="3600" b="1" smtClean="0">
                <a:solidFill>
                  <a:srgbClr val="C00000"/>
                </a:solidFill>
              </a:rPr>
              <a:t>에러와</a:t>
            </a:r>
            <a:r>
              <a:rPr lang="en-US" altLang="ko-KR" sz="3600" b="1" smtClean="0">
                <a:solidFill>
                  <a:srgbClr val="C00000"/>
                </a:solidFill>
              </a:rPr>
              <a:t> 500 </a:t>
            </a:r>
            <a:r>
              <a:rPr lang="ko-KR" altLang="en-US" sz="3600" b="1" smtClean="0">
                <a:solidFill>
                  <a:srgbClr val="C00000"/>
                </a:solidFill>
              </a:rPr>
              <a:t>에러 처리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처리의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971520" y="2276872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코드별 처리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51520" y="228061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처리의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JSP</a:t>
            </a:r>
            <a:r>
              <a:rPr lang="ko-KR" altLang="en-US" sz="3600" smtClean="0">
                <a:solidFill>
                  <a:schemeClr val="tx1"/>
                </a:solidFill>
              </a:rPr>
              <a:t>에서의 </a:t>
            </a:r>
            <a:r>
              <a:rPr lang="ko-KR" altLang="en-US" sz="3600" smtClean="0">
                <a:solidFill>
                  <a:schemeClr val="tx1"/>
                </a:solidFill>
              </a:rPr>
              <a:t>에러는 하나의 코드에서 에</a:t>
            </a:r>
            <a:r>
              <a:rPr lang="ko-KR" altLang="en-US" sz="3600" spc="-30" smtClean="0">
                <a:solidFill>
                  <a:schemeClr val="tx1"/>
                </a:solidFill>
              </a:rPr>
              <a:t>러가 발생하더라도 웹 브라우저의 전체</a:t>
            </a:r>
            <a:r>
              <a:rPr lang="ko-KR" altLang="en-US" sz="3600" smtClean="0">
                <a:solidFill>
                  <a:schemeClr val="tx1"/>
                </a:solidFill>
              </a:rPr>
              <a:t> 화면에 에러 </a:t>
            </a:r>
            <a:r>
              <a:rPr lang="ko-KR" altLang="en-US" sz="3600" smtClean="0">
                <a:solidFill>
                  <a:schemeClr val="tx1"/>
                </a:solidFill>
              </a:rPr>
              <a:t>메시지가 </a:t>
            </a:r>
            <a:r>
              <a:rPr lang="ko-KR" altLang="en-US" sz="3600" smtClean="0">
                <a:solidFill>
                  <a:schemeClr val="tx1"/>
                </a:solidFill>
              </a:rPr>
              <a:t>표시됨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에러가 어떠한 경로로 발생하게 되었는지 </a:t>
            </a:r>
            <a:r>
              <a:rPr lang="ko-KR" altLang="en-US" sz="3200" spc="-20" smtClean="0">
                <a:solidFill>
                  <a:schemeClr val="tx1"/>
                </a:solidFill>
              </a:rPr>
              <a:t>스택을 뒤집어서 그 경로를 </a:t>
            </a:r>
            <a:r>
              <a:rPr lang="ko-KR" altLang="en-US" sz="3200" spc="-20" smtClean="0">
                <a:solidFill>
                  <a:schemeClr val="tx1"/>
                </a:solidFill>
              </a:rPr>
              <a:t>추적해서 </a:t>
            </a:r>
            <a:r>
              <a:rPr lang="ko-KR" altLang="en-US" sz="3200" spc="-20" smtClean="0">
                <a:solidFill>
                  <a:schemeClr val="tx1"/>
                </a:solidFill>
              </a:rPr>
              <a:t>표시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사이트의 </a:t>
            </a:r>
            <a:r>
              <a:rPr lang="ko-KR" altLang="en-US" sz="3200" smtClean="0">
                <a:solidFill>
                  <a:schemeClr val="tx1"/>
                </a:solidFill>
              </a:rPr>
              <a:t>사용자들이 </a:t>
            </a:r>
            <a:r>
              <a:rPr lang="ko-KR" altLang="en-US" sz="3200" smtClean="0">
                <a:solidFill>
                  <a:schemeClr val="tx1"/>
                </a:solidFill>
              </a:rPr>
              <a:t>보기에는 </a:t>
            </a:r>
            <a:r>
              <a:rPr lang="ko-KR" altLang="en-US" sz="3200" smtClean="0">
                <a:solidFill>
                  <a:schemeClr val="tx1"/>
                </a:solidFill>
              </a:rPr>
              <a:t>부적합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좀더 완곡하게 표현된 </a:t>
            </a:r>
            <a:r>
              <a:rPr lang="ko-KR" altLang="en-US" sz="2800" smtClean="0">
                <a:solidFill>
                  <a:schemeClr val="tx1"/>
                </a:solidFill>
              </a:rPr>
              <a:t>것이 </a:t>
            </a:r>
            <a:r>
              <a:rPr lang="ko-KR" altLang="en-US" sz="2800" smtClean="0">
                <a:solidFill>
                  <a:schemeClr val="tx1"/>
                </a:solidFill>
              </a:rPr>
              <a:t>필요</a:t>
            </a:r>
            <a:endParaRPr lang="en-US" altLang="ko-KR" sz="10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404</a:t>
            </a: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Not </a:t>
            </a:r>
            <a:r>
              <a:rPr lang="en-US" altLang="ko-KR" sz="2800" smtClean="0">
                <a:solidFill>
                  <a:schemeClr val="tx1"/>
                </a:solidFill>
              </a:rPr>
              <a:t>Found, </a:t>
            </a:r>
            <a:r>
              <a:rPr lang="ko-KR" altLang="en-US" sz="2800" smtClean="0">
                <a:solidFill>
                  <a:schemeClr val="tx1"/>
                </a:solidFill>
              </a:rPr>
              <a:t>문서를 찾을 수 없음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이 에러는 클라이어트가 요청한 문서를 찾지 못한 </a:t>
            </a:r>
            <a:r>
              <a:rPr lang="ko-KR" altLang="en-US" sz="2800" smtClean="0">
                <a:solidFill>
                  <a:schemeClr val="tx1"/>
                </a:solidFill>
              </a:rPr>
              <a:t>경우에 </a:t>
            </a:r>
            <a:r>
              <a:rPr lang="ko-KR" altLang="en-US" sz="2800" smtClean="0">
                <a:solidFill>
                  <a:schemeClr val="tx1"/>
                </a:solidFill>
              </a:rPr>
              <a:t>발생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URL</a:t>
            </a:r>
            <a:r>
              <a:rPr lang="ko-KR" altLang="en-US" sz="2400" smtClean="0">
                <a:solidFill>
                  <a:schemeClr val="tx1"/>
                </a:solidFill>
              </a:rPr>
              <a:t>을 다시 잘 보고 주소가 올바로 </a:t>
            </a:r>
            <a:r>
              <a:rPr lang="ko-KR" altLang="en-US" sz="2400" smtClean="0">
                <a:solidFill>
                  <a:schemeClr val="tx1"/>
                </a:solidFill>
              </a:rPr>
              <a:t>입력되었는지를 </a:t>
            </a:r>
            <a:r>
              <a:rPr lang="ko-KR" altLang="en-US" sz="2400" smtClean="0">
                <a:solidFill>
                  <a:schemeClr val="tx1"/>
                </a:solidFill>
              </a:rPr>
              <a:t>확인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183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HTTP</a:t>
            </a:r>
            <a:r>
              <a:rPr lang="ko-KR" altLang="en-US" sz="3600" b="1" smtClean="0">
                <a:solidFill>
                  <a:srgbClr val="C00000"/>
                </a:solidFill>
              </a:rPr>
              <a:t>에서 알아 두어야 하는 에러 코드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09625" lvl="1" indent="-266700" fontAlgn="base">
              <a:buClr>
                <a:schemeClr val="accent6"/>
              </a:buClr>
              <a:buSzPct val="45000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183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HTTP</a:t>
            </a:r>
            <a:r>
              <a:rPr lang="ko-KR" altLang="en-US" sz="3600" b="1" smtClean="0">
                <a:solidFill>
                  <a:srgbClr val="C00000"/>
                </a:solidFill>
              </a:rPr>
              <a:t>에서 알아 두어야 하는 에러 코드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7888" y="2929855"/>
            <a:ext cx="48482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444290" y="6165304"/>
            <a:ext cx="2256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HTTP 404 </a:t>
            </a:r>
            <a:r>
              <a:rPr lang="ko-KR" altLang="en-US" sz="2000" smtClean="0"/>
              <a:t>에러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500</a:t>
            </a: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Internal Server </a:t>
            </a:r>
            <a:r>
              <a:rPr lang="en-US" altLang="ko-KR" sz="2800" smtClean="0">
                <a:solidFill>
                  <a:schemeClr val="tx1"/>
                </a:solidFill>
              </a:rPr>
              <a:t>Error</a:t>
            </a:r>
            <a:r>
              <a:rPr lang="en-US" altLang="ko-KR" sz="2800" smtClean="0">
                <a:solidFill>
                  <a:schemeClr val="tx1"/>
                </a:solidFill>
              </a:rPr>
              <a:t>,</a:t>
            </a:r>
            <a:br>
              <a:rPr lang="en-US" altLang="ko-KR" sz="2800" smtClean="0">
                <a:solidFill>
                  <a:schemeClr val="tx1"/>
                </a:solidFill>
              </a:rPr>
            </a:br>
            <a:r>
              <a:rPr lang="ko-KR" altLang="en-US" sz="2800" smtClean="0">
                <a:solidFill>
                  <a:schemeClr val="tx1"/>
                </a:solidFill>
              </a:rPr>
              <a:t>서버 </a:t>
            </a:r>
            <a:r>
              <a:rPr lang="ko-KR" altLang="en-US" sz="2800" smtClean="0">
                <a:solidFill>
                  <a:schemeClr val="tx1"/>
                </a:solidFill>
              </a:rPr>
              <a:t>내부 오류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이 에러</a:t>
            </a:r>
            <a:r>
              <a:rPr lang="en-US" altLang="ko-KR" sz="2800" smtClean="0">
                <a:solidFill>
                  <a:schemeClr val="tx1"/>
                </a:solidFill>
              </a:rPr>
              <a:t/>
            </a:r>
            <a:br>
              <a:rPr lang="en-US" altLang="ko-KR" sz="2800" smtClean="0">
                <a:solidFill>
                  <a:schemeClr val="tx1"/>
                </a:solidFill>
              </a:rPr>
            </a:br>
            <a:r>
              <a:rPr lang="ko-KR" altLang="en-US" sz="2800" smtClean="0">
                <a:solidFill>
                  <a:schemeClr val="tx1"/>
                </a:solidFill>
              </a:rPr>
              <a:t>는 </a:t>
            </a:r>
            <a:r>
              <a:rPr lang="ko-KR" altLang="en-US" sz="2800" smtClean="0">
                <a:solidFill>
                  <a:schemeClr val="tx1"/>
                </a:solidFill>
              </a:rPr>
              <a:t>웹 </a:t>
            </a:r>
            <a:r>
              <a:rPr lang="ko-KR" altLang="en-US" sz="2800" smtClean="0">
                <a:solidFill>
                  <a:schemeClr val="tx1"/>
                </a:solidFill>
              </a:rPr>
              <a:t>서버가 </a:t>
            </a:r>
            <a:r>
              <a:rPr lang="ko-KR" altLang="en-US" sz="2800" smtClean="0">
                <a:solidFill>
                  <a:schemeClr val="tx1"/>
                </a:solidFill>
              </a:rPr>
              <a:t>요청 사항</a:t>
            </a:r>
            <a:r>
              <a:rPr lang="en-US" altLang="ko-KR" sz="2800" smtClean="0">
                <a:solidFill>
                  <a:schemeClr val="tx1"/>
                </a:solidFill>
              </a:rPr>
              <a:t/>
            </a:r>
            <a:br>
              <a:rPr lang="en-US" altLang="ko-KR" sz="2800" smtClean="0">
                <a:solidFill>
                  <a:schemeClr val="tx1"/>
                </a:solidFill>
              </a:rPr>
            </a:br>
            <a:r>
              <a:rPr lang="ko-KR" altLang="en-US" sz="2800" smtClean="0">
                <a:solidFill>
                  <a:schemeClr val="tx1"/>
                </a:solidFill>
              </a:rPr>
              <a:t>을 </a:t>
            </a:r>
            <a:r>
              <a:rPr lang="ko-KR" altLang="en-US" sz="2800" smtClean="0">
                <a:solidFill>
                  <a:schemeClr val="tx1"/>
                </a:solidFill>
              </a:rPr>
              <a:t>수행할 </a:t>
            </a:r>
            <a:r>
              <a:rPr lang="ko-KR" altLang="en-US" sz="2800" smtClean="0">
                <a:solidFill>
                  <a:schemeClr val="tx1"/>
                </a:solidFill>
              </a:rPr>
              <a:t>수 </a:t>
            </a:r>
            <a:r>
              <a:rPr lang="ko-KR" altLang="en-US" sz="2800" smtClean="0">
                <a:solidFill>
                  <a:schemeClr val="tx1"/>
                </a:solidFill>
              </a:rPr>
              <a:t>없을 경우</a:t>
            </a:r>
            <a:r>
              <a:rPr lang="en-US" altLang="ko-KR" sz="2800" smtClean="0">
                <a:solidFill>
                  <a:schemeClr val="tx1"/>
                </a:solidFill>
              </a:rPr>
              <a:t/>
            </a:r>
            <a:br>
              <a:rPr lang="en-US" altLang="ko-KR" sz="2800" smtClean="0">
                <a:solidFill>
                  <a:schemeClr val="tx1"/>
                </a:solidFill>
              </a:rPr>
            </a:br>
            <a:r>
              <a:rPr lang="ko-KR" altLang="en-US" sz="2800" smtClean="0">
                <a:solidFill>
                  <a:schemeClr val="tx1"/>
                </a:solidFill>
              </a:rPr>
              <a:t>발생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183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HTTP</a:t>
            </a:r>
            <a:r>
              <a:rPr lang="ko-KR" altLang="en-US" sz="3600" b="1" smtClean="0">
                <a:solidFill>
                  <a:srgbClr val="C00000"/>
                </a:solidFill>
              </a:rPr>
              <a:t>에서 알아 두어야 하는 에러 코드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448" y="2204864"/>
            <a:ext cx="3600000" cy="42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33400" lvl="1" indent="-533400" fontAlgn="base"/>
            <a:r>
              <a:rPr lang="ko-KR" altLang="en-US" sz="3200" spc="-30" smtClean="0">
                <a:solidFill>
                  <a:schemeClr val="tx1"/>
                </a:solidFill>
              </a:rPr>
              <a:t>① </a:t>
            </a:r>
            <a:r>
              <a:rPr lang="en-US" altLang="ko-KR" sz="3200" spc="-30" smtClean="0">
                <a:solidFill>
                  <a:schemeClr val="tx1"/>
                </a:solidFill>
              </a:rPr>
              <a:t>web.xml</a:t>
            </a:r>
            <a:r>
              <a:rPr lang="ko-KR" altLang="en-US" sz="3200" spc="-30" smtClean="0">
                <a:solidFill>
                  <a:schemeClr val="tx1"/>
                </a:solidFill>
              </a:rPr>
              <a:t>에 </a:t>
            </a:r>
            <a:r>
              <a:rPr lang="en-US" altLang="ko-KR" sz="3200" spc="-30" smtClean="0">
                <a:solidFill>
                  <a:schemeClr val="tx1"/>
                </a:solidFill>
              </a:rPr>
              <a:t>&lt;</a:t>
            </a:r>
            <a:r>
              <a:rPr lang="en-US" altLang="ko-KR" sz="3200" spc="-30" smtClean="0">
                <a:solidFill>
                  <a:schemeClr val="tx1"/>
                </a:solidFill>
              </a:rPr>
              <a:t>error-page</a:t>
            </a:r>
            <a:r>
              <a:rPr lang="en-US" altLang="ko-KR" sz="3200" spc="-30" smtClean="0">
                <a:solidFill>
                  <a:schemeClr val="tx1"/>
                </a:solidFill>
              </a:rPr>
              <a:t>&gt; </a:t>
            </a:r>
            <a:r>
              <a:rPr lang="ko-KR" altLang="en-US" sz="3200" spc="-30" smtClean="0">
                <a:solidFill>
                  <a:schemeClr val="tx1"/>
                </a:solidFill>
              </a:rPr>
              <a:t>엘리먼트를 </a:t>
            </a:r>
            <a:r>
              <a:rPr lang="ko-KR" altLang="en-US" sz="3200" spc="-30" smtClean="0">
                <a:solidFill>
                  <a:schemeClr val="tx1"/>
                </a:solidFill>
              </a:rPr>
              <a:t>사용</a:t>
            </a:r>
            <a:r>
              <a:rPr lang="ko-KR" altLang="en-US" sz="3200" smtClean="0">
                <a:solidFill>
                  <a:schemeClr val="tx1"/>
                </a:solidFill>
              </a:rPr>
              <a:t>해서 </a:t>
            </a:r>
            <a:r>
              <a:rPr lang="ko-KR" altLang="en-US" sz="3200" smtClean="0">
                <a:solidFill>
                  <a:schemeClr val="tx1"/>
                </a:solidFill>
              </a:rPr>
              <a:t>에러 </a:t>
            </a:r>
            <a:r>
              <a:rPr lang="ko-KR" altLang="en-US" sz="3200" smtClean="0">
                <a:solidFill>
                  <a:schemeClr val="tx1"/>
                </a:solidFill>
              </a:rPr>
              <a:t>제어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33400" lvl="1" indent="-5334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mtClean="0">
                <a:solidFill>
                  <a:schemeClr val="tx1"/>
                </a:solidFill>
              </a:rPr>
              <a:t>]-[Webcontent]-[WEB-INF]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en-US" altLang="ko-KR" sz="2800" smtClean="0">
                <a:solidFill>
                  <a:schemeClr val="tx1"/>
                </a:solidFill>
              </a:rPr>
              <a:t>web.xml</a:t>
            </a:r>
            <a:r>
              <a:rPr lang="ko-KR" altLang="en-US" sz="2800" spc="-20" smtClean="0">
                <a:solidFill>
                  <a:schemeClr val="tx1"/>
                </a:solidFill>
              </a:rPr>
              <a:t>에 </a:t>
            </a:r>
            <a:r>
              <a:rPr lang="en-US" altLang="ko-KR" sz="2800" spc="-20" smtClean="0">
                <a:solidFill>
                  <a:schemeClr val="tx1"/>
                </a:solidFill>
              </a:rPr>
              <a:t>404</a:t>
            </a:r>
            <a:r>
              <a:rPr lang="ko-KR" altLang="en-US" sz="2800" spc="-20" smtClean="0">
                <a:solidFill>
                  <a:schemeClr val="tx1"/>
                </a:solidFill>
              </a:rPr>
              <a:t>와 </a:t>
            </a:r>
            <a:r>
              <a:rPr lang="en-US" altLang="ko-KR" sz="2800" spc="-20" smtClean="0">
                <a:solidFill>
                  <a:schemeClr val="tx1"/>
                </a:solidFill>
              </a:rPr>
              <a:t>500 </a:t>
            </a:r>
            <a:r>
              <a:rPr lang="ko-KR" altLang="en-US" sz="2800" spc="-20" smtClean="0">
                <a:solidFill>
                  <a:schemeClr val="tx1"/>
                </a:solidFill>
              </a:rPr>
              <a:t>에러를 </a:t>
            </a:r>
            <a:r>
              <a:rPr lang="ko-KR" altLang="en-US" sz="2800" spc="-20" smtClean="0">
                <a:solidFill>
                  <a:schemeClr val="tx1"/>
                </a:solidFill>
              </a:rPr>
              <a:t>제어할 </a:t>
            </a:r>
            <a:r>
              <a:rPr lang="en-US" altLang="ko-KR" sz="2800" spc="-20" smtClean="0">
                <a:solidFill>
                  <a:schemeClr val="tx1"/>
                </a:solidFill>
              </a:rPr>
              <a:t>&lt;</a:t>
            </a:r>
            <a:r>
              <a:rPr lang="en-US" altLang="ko-KR" sz="2800" spc="-20" smtClean="0">
                <a:solidFill>
                  <a:schemeClr val="tx1"/>
                </a:solidFill>
              </a:rPr>
              <a:t>error-page</a:t>
            </a:r>
            <a:r>
              <a:rPr lang="en-US" altLang="ko-KR" sz="2800" spc="-20" smtClean="0">
                <a:solidFill>
                  <a:schemeClr val="tx1"/>
                </a:solidFill>
              </a:rPr>
              <a:t>&gt; </a:t>
            </a:r>
            <a:r>
              <a:rPr lang="ko-KR" altLang="en-US" sz="2800" spc="-20" smtClean="0">
                <a:solidFill>
                  <a:schemeClr val="tx1"/>
                </a:solidFill>
              </a:rPr>
              <a:t>엘리</a:t>
            </a:r>
            <a:r>
              <a:rPr lang="ko-KR" altLang="en-US" sz="2800" smtClean="0">
                <a:solidFill>
                  <a:schemeClr val="tx1"/>
                </a:solidFill>
              </a:rPr>
              <a:t>먼트를 </a:t>
            </a:r>
            <a:r>
              <a:rPr lang="ko-KR" altLang="en-US" sz="2800" smtClean="0">
                <a:solidFill>
                  <a:schemeClr val="tx1"/>
                </a:solidFill>
              </a:rPr>
              <a:t>각각 </a:t>
            </a:r>
            <a:r>
              <a:rPr lang="ko-KR" altLang="en-US" sz="2800" smtClean="0">
                <a:solidFill>
                  <a:schemeClr val="tx1"/>
                </a:solidFill>
              </a:rPr>
              <a:t>작성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1" indent="-266700" fontAlgn="base">
              <a:buClr>
                <a:schemeClr val="accent6"/>
              </a:buClr>
              <a:buSzPct val="45000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84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에서 </a:t>
            </a:r>
            <a:r>
              <a:rPr lang="en-US" altLang="ko-KR" sz="3600" b="1" smtClean="0">
                <a:solidFill>
                  <a:srgbClr val="C00000"/>
                </a:solidFill>
              </a:rPr>
              <a:t>404 </a:t>
            </a:r>
            <a:r>
              <a:rPr lang="ko-KR" altLang="en-US" sz="3600" b="1" smtClean="0">
                <a:solidFill>
                  <a:srgbClr val="C00000"/>
                </a:solidFill>
              </a:rPr>
              <a:t>에러와</a:t>
            </a:r>
            <a:r>
              <a:rPr lang="en-US" altLang="ko-KR" sz="3600" b="1" smtClean="0">
                <a:solidFill>
                  <a:srgbClr val="C00000"/>
                </a:solidFill>
              </a:rPr>
              <a:t> 500 </a:t>
            </a:r>
            <a:r>
              <a:rPr lang="ko-KR" altLang="en-US" sz="3600" b="1" smtClean="0">
                <a:solidFill>
                  <a:srgbClr val="C00000"/>
                </a:solidFill>
              </a:rPr>
              <a:t>에러 처리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404 </a:t>
            </a:r>
            <a:r>
              <a:rPr lang="ko-KR" altLang="en-US" sz="3200" smtClean="0">
                <a:solidFill>
                  <a:schemeClr val="tx1"/>
                </a:solidFill>
              </a:rPr>
              <a:t>에러 코드 </a:t>
            </a:r>
            <a:r>
              <a:rPr lang="ko-KR" altLang="en-US" sz="3200" smtClean="0">
                <a:solidFill>
                  <a:schemeClr val="tx1"/>
                </a:solidFill>
              </a:rPr>
              <a:t>처리 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&lt;</a:t>
            </a:r>
            <a:r>
              <a:rPr lang="en-US" altLang="ko-KR" sz="2800" b="1" smtClean="0">
                <a:solidFill>
                  <a:schemeClr val="tx1"/>
                </a:solidFill>
              </a:rPr>
              <a:t>error-page</a:t>
            </a:r>
            <a:r>
              <a:rPr lang="en-US" altLang="ko-KR" sz="2800" b="1" smtClean="0">
                <a:solidFill>
                  <a:schemeClr val="tx1"/>
                </a:solidFill>
              </a:rPr>
              <a:t>&gt;</a:t>
            </a:r>
            <a:r>
              <a:rPr lang="en-US" altLang="ko-KR" sz="2800" b="1" smtClean="0">
                <a:solidFill>
                  <a:schemeClr val="tx1"/>
                </a:solidFill>
              </a:rPr>
              <a:t>&lt;!--404</a:t>
            </a:r>
            <a:r>
              <a:rPr lang="ko-KR" altLang="en-US" sz="2800" b="1" smtClean="0">
                <a:solidFill>
                  <a:schemeClr val="tx1"/>
                </a:solidFill>
              </a:rPr>
              <a:t>에러처리</a:t>
            </a:r>
            <a:r>
              <a:rPr lang="en-US" altLang="ko-KR" sz="2800" b="1" smtClean="0">
                <a:solidFill>
                  <a:schemeClr val="tx1"/>
                </a:solidFill>
                <a:sym typeface="Wingdings" pitchFamily="2" charset="2"/>
              </a:rPr>
              <a:t>--&gt;</a:t>
            </a:r>
            <a:endParaRPr lang="ko-KR" altLang="en-US" sz="2800" b="1" smtClean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&lt;error-code&gt;404&lt;/error-code&gt;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&lt;location&gt;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    /error/404code.jsp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&lt;/location&gt;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&lt;/error-page&gt;</a:t>
            </a:r>
          </a:p>
          <a:p>
            <a:pPr marL="266700" lvl="1" indent="-266700" fontAlgn="base">
              <a:buClr>
                <a:schemeClr val="accent6"/>
              </a:buClr>
              <a:buSzPct val="45000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84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에서 </a:t>
            </a:r>
            <a:r>
              <a:rPr lang="en-US" altLang="ko-KR" sz="3600" b="1" smtClean="0">
                <a:solidFill>
                  <a:srgbClr val="C00000"/>
                </a:solidFill>
              </a:rPr>
              <a:t>404 </a:t>
            </a:r>
            <a:r>
              <a:rPr lang="ko-KR" altLang="en-US" sz="3600" b="1" smtClean="0">
                <a:solidFill>
                  <a:srgbClr val="C00000"/>
                </a:solidFill>
              </a:rPr>
              <a:t>에러와</a:t>
            </a:r>
            <a:r>
              <a:rPr lang="en-US" altLang="ko-KR" sz="3600" b="1" smtClean="0">
                <a:solidFill>
                  <a:srgbClr val="C00000"/>
                </a:solidFill>
              </a:rPr>
              <a:t> 500 </a:t>
            </a:r>
            <a:r>
              <a:rPr lang="ko-KR" altLang="en-US" sz="3600" b="1" smtClean="0">
                <a:solidFill>
                  <a:srgbClr val="C00000"/>
                </a:solidFill>
              </a:rPr>
              <a:t>에러 처리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에러 코드별</a:t>
            </a:r>
            <a:r>
              <a:rPr lang="en-US" altLang="ko-KR" smtClean="0"/>
              <a:t> </a:t>
            </a:r>
            <a:r>
              <a:rPr lang="ko-KR" altLang="en-US" smtClean="0"/>
              <a:t>처리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500 </a:t>
            </a:r>
            <a:r>
              <a:rPr lang="ko-KR" altLang="en-US" sz="3200" smtClean="0">
                <a:solidFill>
                  <a:schemeClr val="tx1"/>
                </a:solidFill>
              </a:rPr>
              <a:t>에러 코드 </a:t>
            </a:r>
            <a:r>
              <a:rPr lang="ko-KR" altLang="en-US" sz="3200" smtClean="0">
                <a:solidFill>
                  <a:schemeClr val="tx1"/>
                </a:solidFill>
              </a:rPr>
              <a:t>처리 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&lt;</a:t>
            </a:r>
            <a:r>
              <a:rPr lang="en-US" altLang="ko-KR" sz="2800" b="1" smtClean="0">
                <a:solidFill>
                  <a:schemeClr val="tx1"/>
                </a:solidFill>
              </a:rPr>
              <a:t>error-page</a:t>
            </a:r>
            <a:r>
              <a:rPr lang="en-US" altLang="ko-KR" sz="2800" b="1" smtClean="0">
                <a:solidFill>
                  <a:schemeClr val="tx1"/>
                </a:solidFill>
              </a:rPr>
              <a:t>&gt;&lt;!--500</a:t>
            </a:r>
            <a:r>
              <a:rPr lang="ko-KR" altLang="en-US" sz="2800" b="1" smtClean="0">
                <a:solidFill>
                  <a:schemeClr val="tx1"/>
                </a:solidFill>
              </a:rPr>
              <a:t>에러처리</a:t>
            </a:r>
            <a:r>
              <a:rPr lang="en-US" altLang="ko-KR" sz="2800" b="1" smtClean="0">
                <a:solidFill>
                  <a:schemeClr val="tx1"/>
                </a:solidFill>
                <a:sym typeface="Wingdings" pitchFamily="2" charset="2"/>
              </a:rPr>
              <a:t>--&gt;</a:t>
            </a:r>
            <a:endParaRPr lang="ko-KR" altLang="en-US" sz="2800" b="1" smtClean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</a:t>
            </a:r>
            <a:r>
              <a:rPr lang="en-US" altLang="ko-KR" sz="2800" b="1" smtClean="0">
                <a:solidFill>
                  <a:schemeClr val="tx1"/>
                </a:solidFill>
              </a:rPr>
              <a:t>&lt;</a:t>
            </a:r>
            <a:r>
              <a:rPr lang="en-US" altLang="ko-KR" sz="2800" b="1" smtClean="0">
                <a:solidFill>
                  <a:schemeClr val="tx1"/>
                </a:solidFill>
              </a:rPr>
              <a:t>error-code&gt;500&lt;/</a:t>
            </a:r>
            <a:r>
              <a:rPr lang="en-US" altLang="ko-KR" sz="2800" b="1" smtClean="0">
                <a:solidFill>
                  <a:schemeClr val="tx1"/>
                </a:solidFill>
              </a:rPr>
              <a:t>error-code&gt;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&lt;location&gt;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    </a:t>
            </a:r>
            <a:r>
              <a:rPr lang="en-US" altLang="ko-KR" sz="2800" b="1" smtClean="0">
                <a:solidFill>
                  <a:schemeClr val="tx1"/>
                </a:solidFill>
              </a:rPr>
              <a:t>/</a:t>
            </a:r>
            <a:r>
              <a:rPr lang="en-US" altLang="ko-KR" sz="2800" b="1" smtClean="0">
                <a:solidFill>
                  <a:schemeClr val="tx1"/>
                </a:solidFill>
              </a:rPr>
              <a:t>error/500code.jsp</a:t>
            </a:r>
            <a:endParaRPr lang="en-US" altLang="ko-KR" sz="2800" b="1" smtClean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&lt;/location&gt;</a:t>
            </a:r>
          </a:p>
          <a:p>
            <a:pPr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&lt;/error-page&gt;</a:t>
            </a:r>
          </a:p>
          <a:p>
            <a:pPr marL="266700" lvl="1" indent="-266700" fontAlgn="base">
              <a:buClr>
                <a:schemeClr val="accent6"/>
              </a:buClr>
              <a:buSzPct val="45000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84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JSP</a:t>
            </a:r>
            <a:r>
              <a:rPr lang="ko-KR" altLang="en-US" sz="3600" b="1" smtClean="0">
                <a:solidFill>
                  <a:srgbClr val="C00000"/>
                </a:solidFill>
              </a:rPr>
              <a:t>에서 </a:t>
            </a:r>
            <a:r>
              <a:rPr lang="en-US" altLang="ko-KR" sz="3600" b="1" smtClean="0">
                <a:solidFill>
                  <a:srgbClr val="C00000"/>
                </a:solidFill>
              </a:rPr>
              <a:t>404 </a:t>
            </a:r>
            <a:r>
              <a:rPr lang="ko-KR" altLang="en-US" sz="3600" b="1" smtClean="0">
                <a:solidFill>
                  <a:srgbClr val="C00000"/>
                </a:solidFill>
              </a:rPr>
              <a:t>에러와</a:t>
            </a:r>
            <a:r>
              <a:rPr lang="en-US" altLang="ko-KR" sz="3600" b="1" smtClean="0">
                <a:solidFill>
                  <a:srgbClr val="C00000"/>
                </a:solidFill>
              </a:rPr>
              <a:t> 500 </a:t>
            </a:r>
            <a:r>
              <a:rPr lang="ko-KR" altLang="en-US" sz="3600" b="1" smtClean="0">
                <a:solidFill>
                  <a:srgbClr val="C00000"/>
                </a:solidFill>
              </a:rPr>
              <a:t>에러 처리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</Words>
  <Application>Microsoft Office PowerPoint</Application>
  <PresentationFormat>화면 슬라이드 쇼(4:3)</PresentationFormat>
  <Paragraphs>92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JSP 페이지의 에러 처리</vt:lpstr>
      <vt:lpstr>목차</vt:lpstr>
      <vt:lpstr>에러 처리의 개요</vt:lpstr>
      <vt:lpstr>에러 코드별 처리</vt:lpstr>
      <vt:lpstr>에러 코드별 처리</vt:lpstr>
      <vt:lpstr>에러 코드별 처리</vt:lpstr>
      <vt:lpstr>에러 코드별 처리</vt:lpstr>
      <vt:lpstr>에러 코드별 처리</vt:lpstr>
      <vt:lpstr>에러 코드별 처리</vt:lpstr>
      <vt:lpstr>에러 코드별 처리</vt:lpstr>
      <vt:lpstr>에러 코드별 처리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2014-11-07T05:49:15Z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